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4" r:id="rId3"/>
    <p:sldId id="262" r:id="rId4"/>
    <p:sldId id="271" r:id="rId5"/>
    <p:sldId id="261" r:id="rId6"/>
    <p:sldId id="260" r:id="rId7"/>
    <p:sldId id="258" r:id="rId8"/>
    <p:sldId id="266" r:id="rId9"/>
    <p:sldId id="268" r:id="rId10"/>
    <p:sldId id="276" r:id="rId11"/>
    <p:sldId id="272" r:id="rId12"/>
    <p:sldId id="269" r:id="rId13"/>
    <p:sldId id="277" r:id="rId14"/>
    <p:sldId id="275" r:id="rId15"/>
    <p:sldId id="279" r:id="rId16"/>
    <p:sldId id="267" r:id="rId17"/>
    <p:sldId id="273" r:id="rId18"/>
    <p:sldId id="278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n" initials="z" lastIdx="2" clrIdx="0">
    <p:extLst>
      <p:ext uri="{19B8F6BF-5375-455C-9EA6-DF929625EA0E}">
        <p15:presenceInfo xmlns:p15="http://schemas.microsoft.com/office/powerpoint/2012/main" xmlns="" userId="z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F0C"/>
    <a:srgbClr val="BB77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 snapToGrid="0">
      <p:cViewPr varScale="1">
        <p:scale>
          <a:sx n="98" d="100"/>
          <a:sy n="98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FF09E-E953-4E5F-9ABA-BDD6B78E9B42}" type="datetimeFigureOut">
              <a:rPr lang="zh-CN" altLang="en-US" smtClean="0"/>
              <a:pPr/>
              <a:t>2016-11-25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42E25-B14B-430F-B537-754EB89631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551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42E25-B14B-430F-B537-754EB89631C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452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2124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490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9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Users\PC\Desktop\zqq\201513_0005_----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754" r="77872"/>
          <a:stretch>
            <a:fillRect/>
          </a:stretch>
        </p:blipFill>
        <p:spPr bwMode="auto">
          <a:xfrm>
            <a:off x="-25578" y="2900363"/>
            <a:ext cx="1228904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PC\Desktop\共青团\鸽子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663" y="409575"/>
            <a:ext cx="70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PC\Desktop\zqq\20158_0011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9866" y="3179472"/>
            <a:ext cx="2891436" cy="33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-12881" y="2023900"/>
            <a:ext cx="91441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3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</a:t>
            </a:r>
            <a:r>
              <a:rPr lang="zh-CN" altLang="en-US" sz="36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党课</a:t>
            </a:r>
            <a:r>
              <a:rPr lang="zh-CN" altLang="en-US" sz="3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大家讲</a:t>
            </a:r>
          </a:p>
        </p:txBody>
      </p:sp>
      <p:pic>
        <p:nvPicPr>
          <p:cNvPr id="10" name="Picture 6" descr="C:\Users\PC\Desktop\zqq\201513_0003_---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363" y="0"/>
            <a:ext cx="243363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PC\Desktop\zqq\201513_0002_20_0006_-----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8" y="5642860"/>
            <a:ext cx="916463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:\Users\PC\Desktop\zqq\201513_0000_-----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8" y="5022560"/>
            <a:ext cx="60325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PC\Desktop\聚焦两会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1610" y="287256"/>
            <a:ext cx="22352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94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4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5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974655" y="889072"/>
            <a:ext cx="615553" cy="3219290"/>
          </a:xfrm>
          <a:prstGeom prst="rect">
            <a:avLst/>
          </a:prstGeom>
          <a:noFill/>
          <a:ln w="28575">
            <a:solidFill>
              <a:srgbClr val="8E1F0C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念奴</a:t>
            </a:r>
            <a:r>
              <a:rPr lang="zh-CN" altLang="en-US" sz="20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娇</a:t>
            </a:r>
            <a:r>
              <a:rPr lang="en-US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8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追思焦裕禄</a:t>
            </a:r>
            <a:endParaRPr lang="zh-CN" altLang="en-US" sz="28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74654" y="4108362"/>
            <a:ext cx="615553" cy="16565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习近平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969002" y="978252"/>
            <a:ext cx="800219" cy="47866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中夜</a:t>
            </a:r>
            <a:r>
              <a:rPr lang="zh-CN" altLang="en-US" sz="20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，读</a:t>
            </a:r>
            <a:r>
              <a:rPr lang="en-US" altLang="zh-CN" sz="20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0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人民呼唤焦裕禄</a:t>
            </a:r>
            <a:r>
              <a:rPr lang="en-US" altLang="zh-CN" sz="20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0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一文，是时霁月如银，文思萦</a:t>
            </a:r>
            <a:r>
              <a:rPr lang="zh-CN" altLang="en-US" sz="20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系</a:t>
            </a:r>
            <a:r>
              <a:rPr lang="en-US" altLang="zh-CN" sz="20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endParaRPr lang="zh-CN" altLang="en-US" sz="20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7441" y="5704555"/>
            <a:ext cx="8833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注：</a:t>
            </a:r>
            <a:r>
              <a:rPr lang="zh-CN" altLang="en-US" sz="1400" dirty="0" smtClean="0">
                <a:solidFill>
                  <a:srgbClr val="8E1F0C"/>
                </a:solidFill>
                <a:latin typeface="+mn-ea"/>
              </a:rPr>
              <a:t>①</a:t>
            </a:r>
            <a:r>
              <a:rPr lang="zh-CN" altLang="en-US" sz="1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焦裕禄当年为了防风固沙，帮助农民摆脱贫困，提倡种植泡桐。如今，兰考泡桐如海，焦裕禄当年亲手栽下的幼桐已长成合抱大树，人们亲切地叫它“焦桐”。</a:t>
            </a:r>
            <a:endParaRPr lang="en-US" altLang="zh-CN" sz="1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1400" dirty="0" smtClean="0">
                <a:solidFill>
                  <a:srgbClr val="8E1F0C"/>
                </a:solidFill>
                <a:latin typeface="+mn-ea"/>
              </a:rPr>
              <a:t>②</a:t>
            </a:r>
            <a:r>
              <a:rPr lang="zh-CN" altLang="en-US" sz="1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焦裕禄临终前说：“我死后只有一个要求，要求党组织把我运回兰考，埋在沙丘上。活着我没有治好沙丘，死了也要看着你们把沙丘治好！”</a:t>
            </a:r>
            <a:endParaRPr lang="zh-CN" altLang="en-US" sz="14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2648" y="1042962"/>
            <a:ext cx="6170920" cy="4512017"/>
          </a:xfrm>
          <a:prstGeom prst="rect">
            <a:avLst/>
          </a:prstGeom>
          <a:ln>
            <a:noFill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魂飞万里，盼归来，此水此山此地。百姓谁不爱好官？把泪焦桐成雨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。生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也沙丘，死也沙丘，父老生死系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。暮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雪朝霜，毋改英雄意气！</a:t>
            </a:r>
          </a:p>
          <a:p>
            <a:pPr algn="just">
              <a:lnSpc>
                <a:spcPct val="16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依然月明如昔，思君夜夜，肝胆长如洗。路漫漫其修远矣，两袖清风来去。为官一任，造福一方，遂了平生意。绿我涓滴，会它千顷澄碧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219" y="949492"/>
            <a:ext cx="6151653" cy="463424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6482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2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2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zqq\201514_0000_---------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65" y="2107886"/>
            <a:ext cx="2952047" cy="388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186112" y="1134163"/>
            <a:ext cx="5442733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无论过去、现在还是将来，都永远是亿万人们心中一座永不磨灭的丰碑，永远是鼓舞我们艰苦奋斗、执政为民的强大思想动力，永远是激励我们求真务实、开拓进取的宝贵精神财富，永远不会过时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。”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/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习近平评价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焦裕禄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精神</a:t>
            </a:r>
            <a:endParaRPr lang="en-US" altLang="zh-CN" sz="24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6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7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</p:spTree>
    <p:extLst>
      <p:ext uri="{BB962C8B-B14F-4D97-AF65-F5344CB8AC3E}">
        <p14:creationId xmlns:p14="http://schemas.microsoft.com/office/powerpoint/2010/main" xmlns="" val="37226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1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12" y="1901846"/>
            <a:ext cx="3238836" cy="372466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cxnSp>
        <p:nvCxnSpPr>
          <p:cNvPr id="3" name="直接连接符 2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6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7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127000" y="5626507"/>
            <a:ext cx="3887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全国敬业奉献模范</a:t>
            </a:r>
            <a:endParaRPr lang="en-US" altLang="zh-CN" sz="2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全国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优秀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共产党员</a:t>
            </a:r>
            <a:endParaRPr lang="en-US" altLang="zh-CN" sz="2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杨善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洲</a:t>
            </a:r>
            <a:endParaRPr lang="zh-CN" altLang="en-US" sz="24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66554" y="1382798"/>
            <a:ext cx="499700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绿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了荒山，白了头发，他志在造福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百姓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;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老骥伏枥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，意气风发，他心向未来。清廉，自上任时起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;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奉献，直到最后一天。六十年里的一切作为，就是为了不辜负人民的期望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感动中国人物颁奖词</a:t>
            </a:r>
            <a:endParaRPr lang="en-US" altLang="zh-CN" sz="24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7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1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zqq\201514_0000_---------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65" y="2107886"/>
            <a:ext cx="2952047" cy="388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186112" y="1134163"/>
            <a:ext cx="5442733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8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杨善洲同志的模范事迹和崇高精神，生动诠释了当代中国共产党人的先进和优秀，为党员干部特别是领导干部为政、干事、做人树立了一面光辉旗帜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广大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党员干部以杨善洲同志为镜子，找差距、增动力，自觉加强党性修养，自觉实践党的宗旨，做人民满意的好党员好干部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 </a:t>
            </a:r>
            <a:r>
              <a:rPr lang="en-US" altLang="zh-CN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</a:t>
            </a:r>
            <a:r>
              <a:rPr lang="zh-CN" altLang="en-US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习近平在学习</a:t>
            </a:r>
            <a:r>
              <a:rPr lang="zh-CN" altLang="en-US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杨善洲精神做人民满意的好党员好干部</a:t>
            </a:r>
            <a:r>
              <a:rPr lang="zh-CN" altLang="en-US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座谈会上的讲话</a:t>
            </a:r>
            <a:endParaRPr lang="en-US" altLang="zh-CN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6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7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</p:spTree>
    <p:extLst>
      <p:ext uri="{BB962C8B-B14F-4D97-AF65-F5344CB8AC3E}">
        <p14:creationId xmlns:p14="http://schemas.microsoft.com/office/powerpoint/2010/main" xmlns="" val="30286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1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4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5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0014" y="914829"/>
            <a:ext cx="3593834" cy="407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77" y="3580025"/>
            <a:ext cx="4921885" cy="327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447976" y="1234854"/>
            <a:ext cx="4921885" cy="2370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从焦裕禄到杨善洲</a:t>
            </a:r>
            <a:endParaRPr lang="en-US" altLang="zh-CN" sz="2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他们身上所表现出来的是共产党员一辈子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忠于党的事业，一辈子全心全意为群众谋利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益的精神。</a:t>
            </a:r>
            <a:endParaRPr lang="en-US" altLang="zh-CN" sz="2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他们模范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事迹和崇高精神感人至深。</a:t>
            </a:r>
          </a:p>
        </p:txBody>
      </p:sp>
    </p:spTree>
    <p:extLst>
      <p:ext uri="{BB962C8B-B14F-4D97-AF65-F5344CB8AC3E}">
        <p14:creationId xmlns:p14="http://schemas.microsoft.com/office/powerpoint/2010/main" xmlns="" val="307832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 dirty="0"/>
              <a:t>爱岗敬业行为规范</a:t>
            </a:r>
            <a:endParaRPr lang="zh-CN" altLang="en-US" sz="3200" dirty="0"/>
          </a:p>
        </p:txBody>
      </p:sp>
      <p:pic>
        <p:nvPicPr>
          <p:cNvPr id="4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5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844564"/>
            <a:ext cx="9144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认真履职、务实创新、清正廉洁、恪尽职守敢</a:t>
            </a:r>
            <a:r>
              <a:rPr lang="zh-CN" altLang="zh-CN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担当</a:t>
            </a:r>
            <a:r>
              <a:rPr lang="zh-CN" altLang="en-US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kern="1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一声问候、一张笑脸、一把椅子、热情礼貌暖</a:t>
            </a:r>
            <a:r>
              <a:rPr lang="zh-CN" altLang="zh-CN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人心</a:t>
            </a:r>
            <a:r>
              <a:rPr lang="zh-CN" altLang="en-US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kern="1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细心倾听、耐心解答、尽心办事、优质服务见</a:t>
            </a:r>
            <a:r>
              <a:rPr lang="zh-CN" altLang="zh-CN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真诚</a:t>
            </a:r>
            <a:r>
              <a:rPr lang="zh-CN" altLang="en-US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kern="1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要事先办、急事急办、常事速办、情系师生重</a:t>
            </a:r>
            <a:r>
              <a:rPr lang="zh-CN" altLang="zh-CN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效率</a:t>
            </a:r>
            <a:r>
              <a:rPr lang="zh-CN" altLang="en-US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；</a:t>
            </a:r>
            <a:endParaRPr lang="zh-CN" altLang="zh-CN" kern="1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zh-CN" altLang="zh-CN" sz="2800" kern="1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加强修养、注重沟通、善于协作、追求卓越创</a:t>
            </a:r>
            <a:r>
              <a:rPr lang="zh-CN" altLang="zh-CN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和谐</a:t>
            </a:r>
            <a:r>
              <a:rPr lang="zh-CN" altLang="en-US" sz="2800" kern="1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kern="1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008" y="1028208"/>
            <a:ext cx="1944000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2671" y="1027087"/>
            <a:ext cx="1944001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075" y="1027087"/>
            <a:ext cx="1944000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1098" y="1027087"/>
            <a:ext cx="1803841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2205" y="1027087"/>
            <a:ext cx="1876881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634" y="2321685"/>
            <a:ext cx="1944000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701" y="2321685"/>
            <a:ext cx="1889696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8925" y="2321685"/>
            <a:ext cx="1962082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2581" y="2321685"/>
            <a:ext cx="1875789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6638" y="2289757"/>
            <a:ext cx="1844526" cy="12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839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80" t="17652" r="29014"/>
          <a:stretch/>
        </p:blipFill>
        <p:spPr>
          <a:xfrm>
            <a:off x="7402935" y="3744660"/>
            <a:ext cx="1741065" cy="311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76" t="23366" r="14225"/>
          <a:stretch/>
        </p:blipFill>
        <p:spPr>
          <a:xfrm>
            <a:off x="-60524" y="2896486"/>
            <a:ext cx="1995743" cy="235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11" r="5032"/>
          <a:stretch/>
        </p:blipFill>
        <p:spPr>
          <a:xfrm>
            <a:off x="1920591" y="2919551"/>
            <a:ext cx="2587793" cy="228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48" t="13952" r="17629"/>
          <a:stretch/>
        </p:blipFill>
        <p:spPr>
          <a:xfrm>
            <a:off x="4961887" y="4571957"/>
            <a:ext cx="2416481" cy="225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2" t="18339" r="24930" b="1460"/>
          <a:stretch/>
        </p:blipFill>
        <p:spPr>
          <a:xfrm>
            <a:off x="-63576" y="5119090"/>
            <a:ext cx="2205419" cy="1771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576" y="927667"/>
            <a:ext cx="3025516" cy="200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215" y="5108377"/>
            <a:ext cx="2722105" cy="178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18" t="15976" r="21017" b="-594"/>
          <a:stretch/>
        </p:blipFill>
        <p:spPr>
          <a:xfrm>
            <a:off x="5462581" y="998191"/>
            <a:ext cx="1700403" cy="215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65" t="14391" r="42684" b="8238"/>
          <a:stretch/>
        </p:blipFill>
        <p:spPr>
          <a:xfrm>
            <a:off x="7236277" y="941099"/>
            <a:ext cx="1907723" cy="291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2" r="18121" b="21842"/>
          <a:stretch/>
        </p:blipFill>
        <p:spPr>
          <a:xfrm>
            <a:off x="2921997" y="992045"/>
            <a:ext cx="2524259" cy="190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本框 15"/>
          <p:cNvSpPr txBox="1"/>
          <p:nvPr/>
        </p:nvSpPr>
        <p:spPr>
          <a:xfrm>
            <a:off x="4534778" y="3536184"/>
            <a:ext cx="264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身边的标兵</a:t>
            </a:r>
            <a:endParaRPr lang="zh-CN" altLang="en-US" sz="36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186112" y="183505"/>
            <a:ext cx="2904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3200" b="1" dirty="0"/>
              <a:t>机关工作</a:t>
            </a:r>
            <a:r>
              <a:rPr lang="zh-CN" altLang="zh-CN" sz="3200" b="1" dirty="0" smtClean="0"/>
              <a:t>理念</a:t>
            </a:r>
            <a:r>
              <a:rPr lang="zh-CN" altLang="en-US" sz="3200" b="1" dirty="0" smtClean="0"/>
              <a:t>：</a:t>
            </a:r>
            <a:endParaRPr lang="zh-CN" altLang="en-US" sz="3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766711" y="53890"/>
            <a:ext cx="32233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400" dirty="0"/>
              <a:t>勤奋</a:t>
            </a:r>
            <a:r>
              <a:rPr lang="zh-CN" altLang="zh-CN" sz="2400" dirty="0" smtClean="0"/>
              <a:t>敬业</a:t>
            </a:r>
            <a:r>
              <a:rPr lang="en-US" altLang="zh-CN" sz="2400" dirty="0" smtClean="0"/>
              <a:t>  </a:t>
            </a:r>
            <a:r>
              <a:rPr lang="zh-CN" altLang="zh-CN" sz="2400" dirty="0" smtClean="0"/>
              <a:t>热情真诚</a:t>
            </a:r>
            <a:endParaRPr lang="en-US" altLang="zh-CN" sz="2400" dirty="0" smtClean="0"/>
          </a:p>
          <a:p>
            <a:r>
              <a:rPr lang="zh-CN" altLang="zh-CN" sz="2400" dirty="0" smtClean="0"/>
              <a:t>协作高效</a:t>
            </a:r>
            <a:r>
              <a:rPr lang="en-US" altLang="zh-CN" sz="2400" dirty="0" smtClean="0"/>
              <a:t>  </a:t>
            </a:r>
            <a:r>
              <a:rPr lang="zh-CN" altLang="zh-CN" sz="2400" dirty="0" smtClean="0"/>
              <a:t>务实</a:t>
            </a:r>
            <a:r>
              <a:rPr lang="zh-CN" altLang="zh-CN" sz="2400" dirty="0"/>
              <a:t>清廉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747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5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17442" y="2575775"/>
            <a:ext cx="4590682" cy="2793439"/>
            <a:chOff x="117442" y="2575775"/>
            <a:chExt cx="4590682" cy="2793439"/>
          </a:xfrm>
        </p:grpSpPr>
        <p:pic>
          <p:nvPicPr>
            <p:cNvPr id="6" name="图片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9" t="26128" r="-1" b="7254"/>
            <a:stretch/>
          </p:blipFill>
          <p:spPr>
            <a:xfrm>
              <a:off x="117442" y="2575775"/>
              <a:ext cx="4590682" cy="23317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文本框 10"/>
            <p:cNvSpPr txBox="1">
              <a:spLocks/>
            </p:cNvSpPr>
            <p:nvPr/>
          </p:nvSpPr>
          <p:spPr>
            <a:xfrm>
              <a:off x="117442" y="4907549"/>
              <a:ext cx="4590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中共一大</a:t>
              </a:r>
              <a:r>
                <a:rPr lang="en-US" altLang="zh-CN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—</a:t>
              </a:r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嘉兴南湖画舫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4680" y="2198495"/>
            <a:ext cx="4456205" cy="3547999"/>
            <a:chOff x="184680" y="2198495"/>
            <a:chExt cx="4456205" cy="354799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4680" y="2198495"/>
              <a:ext cx="4456205" cy="30863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文本框 16"/>
            <p:cNvSpPr txBox="1"/>
            <p:nvPr/>
          </p:nvSpPr>
          <p:spPr>
            <a:xfrm>
              <a:off x="184680" y="5284829"/>
              <a:ext cx="4456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五四运动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37016" y="2604824"/>
            <a:ext cx="4351532" cy="2735340"/>
            <a:chOff x="237016" y="2604824"/>
            <a:chExt cx="4351532" cy="273534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7016" y="2604824"/>
              <a:ext cx="4351532" cy="2273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237016" y="4878499"/>
              <a:ext cx="43515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井冈山会师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9514" y="2301772"/>
            <a:ext cx="4326536" cy="3341444"/>
            <a:chOff x="249514" y="2301772"/>
            <a:chExt cx="4326536" cy="334144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9514" y="2301772"/>
              <a:ext cx="4326536" cy="28797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249514" y="5181551"/>
              <a:ext cx="4326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遵义会议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96643" y="2333970"/>
            <a:ext cx="4232278" cy="3277050"/>
            <a:chOff x="296643" y="2333970"/>
            <a:chExt cx="4232278" cy="327705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643" y="2333970"/>
              <a:ext cx="4232278" cy="28153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296643" y="5149355"/>
              <a:ext cx="4232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延安抗战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2765" y="2548854"/>
            <a:ext cx="4620033" cy="2847282"/>
            <a:chOff x="102765" y="2548854"/>
            <a:chExt cx="4620033" cy="284728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2765" y="2548854"/>
              <a:ext cx="4620033" cy="23856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文本框 28"/>
            <p:cNvSpPr txBox="1"/>
            <p:nvPr/>
          </p:nvSpPr>
          <p:spPr>
            <a:xfrm>
              <a:off x="117442" y="4934471"/>
              <a:ext cx="4605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解放北平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2847" y="2373494"/>
            <a:ext cx="4039869" cy="3198002"/>
            <a:chOff x="392847" y="2373494"/>
            <a:chExt cx="4039869" cy="319800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2847" y="2373494"/>
              <a:ext cx="4039869" cy="27363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文本框 31"/>
            <p:cNvSpPr txBox="1"/>
            <p:nvPr/>
          </p:nvSpPr>
          <p:spPr>
            <a:xfrm>
              <a:off x="392847" y="5109831"/>
              <a:ext cx="4039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开国大典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42617" y="2434107"/>
            <a:ext cx="4137569" cy="3089304"/>
            <a:chOff x="342617" y="2434107"/>
            <a:chExt cx="4137569" cy="308930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0942"/>
            <a:stretch/>
          </p:blipFill>
          <p:spPr>
            <a:xfrm>
              <a:off x="342617" y="2434107"/>
              <a:ext cx="4137569" cy="2627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文本框 34"/>
            <p:cNvSpPr txBox="1"/>
            <p:nvPr/>
          </p:nvSpPr>
          <p:spPr>
            <a:xfrm>
              <a:off x="342617" y="5061746"/>
              <a:ext cx="4137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七届二中全会</a:t>
              </a:r>
              <a:r>
                <a:rPr lang="en-US" altLang="zh-CN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—</a:t>
              </a:r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西柏坡会议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31205" y="2421577"/>
            <a:ext cx="4363154" cy="3101834"/>
            <a:chOff x="231205" y="2421577"/>
            <a:chExt cx="4363154" cy="310183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183"/>
            <a:stretch/>
          </p:blipFill>
          <p:spPr>
            <a:xfrm>
              <a:off x="231205" y="2421577"/>
              <a:ext cx="4363154" cy="26401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文本框 37"/>
            <p:cNvSpPr txBox="1"/>
            <p:nvPr/>
          </p:nvSpPr>
          <p:spPr>
            <a:xfrm>
              <a:off x="231205" y="5061746"/>
              <a:ext cx="4363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十一届三中全会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35298" y="2258450"/>
            <a:ext cx="3754968" cy="3428090"/>
            <a:chOff x="535298" y="2258450"/>
            <a:chExt cx="3754968" cy="3428090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5298" y="2258450"/>
              <a:ext cx="3754968" cy="2966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" name="文本框 40"/>
            <p:cNvSpPr txBox="1"/>
            <p:nvPr/>
          </p:nvSpPr>
          <p:spPr>
            <a:xfrm>
              <a:off x="535298" y="5224875"/>
              <a:ext cx="3754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十三届四中全会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29717" y="2266232"/>
            <a:ext cx="4566128" cy="3412525"/>
            <a:chOff x="129717" y="2266232"/>
            <a:chExt cx="4566128" cy="341252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718" y="2266232"/>
              <a:ext cx="4566127" cy="2950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4" name="文本框 43"/>
            <p:cNvSpPr txBox="1"/>
            <p:nvPr/>
          </p:nvSpPr>
          <p:spPr>
            <a:xfrm>
              <a:off x="129717" y="5217092"/>
              <a:ext cx="4566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香港回归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68318" y="2281908"/>
            <a:ext cx="4288928" cy="3381173"/>
            <a:chOff x="268318" y="2281908"/>
            <a:chExt cx="4288928" cy="3381173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8318" y="2281908"/>
              <a:ext cx="4288928" cy="29195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7" name="文本框 46"/>
            <p:cNvSpPr txBox="1"/>
            <p:nvPr/>
          </p:nvSpPr>
          <p:spPr>
            <a:xfrm>
              <a:off x="268318" y="5201416"/>
              <a:ext cx="4288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澳门回归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52978" y="2263752"/>
            <a:ext cx="4119608" cy="3417484"/>
            <a:chOff x="352978" y="2263752"/>
            <a:chExt cx="4119608" cy="3417484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2978" y="2263752"/>
              <a:ext cx="4119608" cy="29558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0" name="文本框 49"/>
            <p:cNvSpPr txBox="1"/>
            <p:nvPr/>
          </p:nvSpPr>
          <p:spPr>
            <a:xfrm>
              <a:off x="352978" y="5219571"/>
              <a:ext cx="411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十六大</a:t>
              </a:r>
              <a:endPara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4687909" y="1130126"/>
            <a:ext cx="4288665" cy="5140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kern="0" dirty="0" smtClean="0">
                <a:solidFill>
                  <a:srgbClr val="393939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         </a:t>
            </a:r>
            <a:r>
              <a:rPr lang="zh-CN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从嘉兴南湖的一艘小船出发，到掌舵中国巨轮，劈波斩浪，一路前行，中国共产党带领全国各族人民已历经</a:t>
            </a:r>
            <a:r>
              <a:rPr lang="en-US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95</a:t>
            </a:r>
            <a:r>
              <a:rPr lang="zh-CN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年的苦难辉煌，为世界</a:t>
            </a:r>
            <a:r>
              <a:rPr lang="en-US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1/5</a:t>
            </a:r>
            <a:r>
              <a:rPr lang="zh-CN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的人口开辟了国家富强、民族振兴、人民幸福的光明前景，也给世界和平发展带来了新的希望</a:t>
            </a:r>
            <a:r>
              <a:rPr lang="zh-CN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2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</a:t>
            </a:r>
            <a:r>
              <a:rPr lang="zh-CN" altLang="zh-CN" sz="24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中国人民</a:t>
            </a:r>
            <a:r>
              <a:rPr lang="zh-CN" altLang="zh-CN" sz="2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正坚定地走自己</a:t>
            </a:r>
            <a:r>
              <a:rPr lang="zh-CN" altLang="zh-CN" sz="24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</a:t>
            </a:r>
            <a:r>
              <a:rPr lang="zh-CN" altLang="en-US" sz="24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道</a:t>
            </a:r>
            <a:r>
              <a:rPr lang="zh-CN" altLang="zh-CN" sz="24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路</a:t>
            </a:r>
            <a:r>
              <a:rPr lang="zh-CN" altLang="zh-CN" sz="2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，向着实现中华民族伟大复兴的中国梦奋勇前进！</a:t>
            </a:r>
            <a:endParaRPr lang="zh-CN" altLang="en-US" sz="2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3200" spc="600" dirty="0" smtClean="0"/>
              <a:t>结语</a:t>
            </a:r>
            <a:endParaRPr lang="zh-CN" altLang="en-US" sz="3200" spc="600" dirty="0"/>
          </a:p>
        </p:txBody>
      </p:sp>
      <p:grpSp>
        <p:nvGrpSpPr>
          <p:cNvPr id="56" name="组合 55"/>
          <p:cNvGrpSpPr/>
          <p:nvPr/>
        </p:nvGrpSpPr>
        <p:grpSpPr>
          <a:xfrm>
            <a:off x="635115" y="2174739"/>
            <a:ext cx="3555334" cy="3595510"/>
            <a:chOff x="635115" y="2174739"/>
            <a:chExt cx="3555334" cy="3595510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5115" y="2174739"/>
              <a:ext cx="3555334" cy="31338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8" name="文本框 57"/>
            <p:cNvSpPr txBox="1"/>
            <p:nvPr/>
          </p:nvSpPr>
          <p:spPr>
            <a:xfrm>
              <a:off x="635115" y="5308584"/>
              <a:ext cx="3555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8E1F0C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十八大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783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350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7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3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4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3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4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600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团结奋进，努力工作</a:t>
            </a:r>
            <a:endParaRPr lang="en-US" altLang="zh-CN" sz="28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8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在</a:t>
            </a:r>
            <a:r>
              <a:rPr lang="zh-CN" altLang="en-US" sz="28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矿大新的百年征程</a:t>
            </a:r>
            <a:r>
              <a:rPr lang="zh-CN" altLang="en-US" sz="28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中书写新的</a:t>
            </a:r>
            <a:r>
              <a:rPr lang="zh-CN" altLang="en-US" sz="28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美丽</a:t>
            </a:r>
            <a:r>
              <a:rPr lang="zh-CN" altLang="en-US" sz="28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篇章</a:t>
            </a:r>
            <a:endParaRPr lang="en-US" altLang="zh-CN" sz="28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en-US" altLang="zh-CN" sz="28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endParaRPr lang="en-US" altLang="zh-CN" sz="28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8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谢谢大家</a:t>
            </a:r>
            <a:endParaRPr lang="en-US" altLang="zh-CN" sz="28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26" name="Picture 36" descr="校徽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DB3D7"/>
              </a:clrFrom>
              <a:clrTo>
                <a:srgbClr val="ADB3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000" y="388189"/>
            <a:ext cx="1296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23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</a:t>
            </a:r>
            <a:r>
              <a:rPr lang="zh-CN" altLang="en-US" sz="16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党课</a:t>
            </a:r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大家讲</a:t>
            </a:r>
          </a:p>
        </p:txBody>
      </p:sp>
      <p:pic>
        <p:nvPicPr>
          <p:cNvPr id="3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4" name="文本框 3"/>
          <p:cNvSpPr txBox="1"/>
          <p:nvPr/>
        </p:nvSpPr>
        <p:spPr>
          <a:xfrm>
            <a:off x="0" y="266733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/>
              <a:t>守正</a:t>
            </a:r>
            <a:r>
              <a:rPr lang="zh-CN" altLang="en-US" sz="3600" dirty="0" smtClean="0"/>
              <a:t>笃实、久久</a:t>
            </a:r>
            <a:r>
              <a:rPr lang="zh-CN" altLang="en-US" sz="3600" dirty="0"/>
              <a:t>为功</a:t>
            </a:r>
          </a:p>
        </p:txBody>
      </p:sp>
    </p:spTree>
    <p:extLst>
      <p:ext uri="{BB962C8B-B14F-4D97-AF65-F5344CB8AC3E}">
        <p14:creationId xmlns:p14="http://schemas.microsoft.com/office/powerpoint/2010/main" xmlns="" val="2604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12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13" name="文本框 12"/>
          <p:cNvSpPr txBox="1"/>
          <p:nvPr/>
        </p:nvSpPr>
        <p:spPr>
          <a:xfrm>
            <a:off x="207594" y="889071"/>
            <a:ext cx="88204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守正</a:t>
            </a:r>
            <a:r>
              <a:rPr lang="en-US" altLang="zh-CN" sz="32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恪守正道</a:t>
            </a:r>
            <a:endParaRPr lang="en-US" altLang="zh-CN" sz="32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引证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</a:p>
          <a:p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</a:t>
            </a:r>
            <a:r>
              <a:rPr lang="zh-CN" altLang="en-US" sz="2400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♦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循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法</a:t>
            </a:r>
            <a:r>
              <a:rPr lang="zh-CN" altLang="en-US" sz="2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守正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者见侮於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世，奢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溢僭差者谓之显荣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/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——《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史记</a:t>
            </a:r>
            <a:r>
              <a:rPr lang="en-US" altLang="zh-CN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礼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书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  <a:p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</a:t>
            </a:r>
            <a:endParaRPr lang="en-US" altLang="zh-CN" sz="24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594" y="3364847"/>
            <a:ext cx="88204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笃实</a:t>
            </a:r>
            <a:r>
              <a:rPr lang="en-US" altLang="zh-CN" sz="32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纯厚朴实；忠诚</a:t>
            </a:r>
            <a:r>
              <a:rPr lang="zh-CN" altLang="en-US" sz="32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老实；踏实，实在</a:t>
            </a:r>
            <a:endParaRPr lang="en-US" altLang="zh-CN" sz="32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引证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</a:t>
            </a:r>
            <a:r>
              <a:rPr lang="zh-CN" altLang="en-US" sz="2400" dirty="0" smtClean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♦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彖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曰：大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畜，刚健</a:t>
            </a:r>
            <a:r>
              <a:rPr lang="zh-CN" altLang="en-US" sz="2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笃实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辉光，日新其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德。</a:t>
            </a:r>
            <a:endParaRPr lang="en-US" altLang="zh-CN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——《</a:t>
            </a: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彖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传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大畜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xmlns="" val="2756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52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52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52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53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12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7" name="文本框 6"/>
          <p:cNvSpPr txBox="1"/>
          <p:nvPr/>
        </p:nvSpPr>
        <p:spPr>
          <a:xfrm>
            <a:off x="207594" y="889071"/>
            <a:ext cx="86601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久久为功</a:t>
            </a:r>
            <a:r>
              <a:rPr lang="en-US" altLang="zh-CN" sz="32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持之以恒，锲而不舍，驰而</a:t>
            </a:r>
            <a:r>
              <a:rPr lang="zh-CN" altLang="en-US" sz="32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不息</a:t>
            </a:r>
            <a:endParaRPr lang="en-US" altLang="zh-CN" sz="32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引证</a:t>
            </a:r>
            <a:r>
              <a:rPr lang="en-US" altLang="zh-CN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</a:t>
            </a:r>
            <a:r>
              <a:rPr lang="en-US" altLang="zh-CN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论语</a:t>
            </a:r>
            <a:r>
              <a:rPr lang="en-US" altLang="zh-CN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有载，子曰：“克己复礼为仁。”意指约束自己，使言行合乎礼。朱熹在</a:t>
            </a:r>
            <a:r>
              <a:rPr lang="en-US" altLang="zh-CN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论语集注</a:t>
            </a:r>
            <a:r>
              <a:rPr lang="en-US" altLang="zh-CN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2400" dirty="0">
                <a:solidFill>
                  <a:srgbClr val="8E1F0C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中补充：“克己复礼，久而诚矣。”自我约束乃是儒家颇为注重的一种德行修养，唯有持之以恒，久久为功，将美好的德行坚守下去，方能成仁。</a:t>
            </a:r>
            <a:endParaRPr lang="en-US" altLang="zh-CN" sz="24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3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习近平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65350"/>
            <a:ext cx="33512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800" y="151200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cxnSp>
        <p:nvCxnSpPr>
          <p:cNvPr id="4" name="直接连接符 3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sp>
        <p:nvSpPr>
          <p:cNvPr id="7" name="矩形 6"/>
          <p:cNvSpPr/>
          <p:nvPr/>
        </p:nvSpPr>
        <p:spPr>
          <a:xfrm>
            <a:off x="2472744" y="1847377"/>
            <a:ext cx="66712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“</a:t>
            </a: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为群众办实事，要扎扎实实，坚持不懈，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久久为功</a:t>
            </a: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36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3200" dirty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32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/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1989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年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《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干部的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基本功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—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密切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联系人民群众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》</a:t>
            </a:r>
          </a:p>
          <a:p>
            <a:pPr algn="r"/>
            <a:endParaRPr lang="en-US" altLang="zh-CN" sz="24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10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</p:spTree>
    <p:extLst>
      <p:ext uri="{BB962C8B-B14F-4D97-AF65-F5344CB8AC3E}">
        <p14:creationId xmlns:p14="http://schemas.microsoft.com/office/powerpoint/2010/main" xmlns="" val="33683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3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44698" y="2950667"/>
            <a:ext cx="5578698" cy="3907333"/>
            <a:chOff x="-244698" y="2950667"/>
            <a:chExt cx="5578698" cy="3907333"/>
          </a:xfrm>
        </p:grpSpPr>
        <p:pic>
          <p:nvPicPr>
            <p:cNvPr id="2" name="Picture 3" descr="习近平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4698" y="2950667"/>
              <a:ext cx="4038600" cy="390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彩带"/>
            <p:cNvPicPr>
              <a:picLocks noChangeAspect="1" noChangeArrowheads="1"/>
            </p:cNvPicPr>
            <p:nvPr/>
          </p:nvPicPr>
          <p:blipFill>
            <a:blip r:embed="rId3" cstate="print">
              <a:lum contrast="2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67325"/>
              <a:ext cx="5334000" cy="159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直接连接符 5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sp>
        <p:nvSpPr>
          <p:cNvPr id="10" name="矩形 9"/>
          <p:cNvSpPr/>
          <p:nvPr/>
        </p:nvSpPr>
        <p:spPr>
          <a:xfrm>
            <a:off x="2884868" y="1390003"/>
            <a:ext cx="62591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学习‘右玉精神’，因为这种精神不迷恋眼前利益而甘为长远，</a:t>
            </a:r>
            <a:r>
              <a:rPr lang="zh-CN" altLang="en-US" sz="36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久久为功</a:t>
            </a:r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3600" dirty="0" smtClean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—  2011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年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《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关键在于落实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》</a:t>
            </a:r>
          </a:p>
          <a:p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“抓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任何工作，都要有这种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久久为功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、利在长远的耐心和</a:t>
            </a:r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耐力。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3600" dirty="0" smtClean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/>
            <a:r>
              <a:rPr lang="en-US" altLang="zh-CN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— 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2015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年中央党校县委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书记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研修班</a:t>
            </a:r>
            <a:endParaRPr lang="en-US" altLang="zh-CN" sz="2400" dirty="0" smtClean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r"/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学员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座谈会上的讲话</a:t>
            </a:r>
            <a:endParaRPr lang="en-US" altLang="zh-CN" sz="24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endParaRPr lang="en-US" altLang="zh-CN" sz="3600" dirty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Picture 2" descr="C:\Users\PC\Desktop\聚焦两会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13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</p:spTree>
    <p:extLst>
      <p:ext uri="{BB962C8B-B14F-4D97-AF65-F5344CB8AC3E}">
        <p14:creationId xmlns:p14="http://schemas.microsoft.com/office/powerpoint/2010/main" xmlns="" val="39402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9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40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2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主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491" y="2438400"/>
            <a:ext cx="34353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7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8" name="矩形 7"/>
          <p:cNvSpPr/>
          <p:nvPr/>
        </p:nvSpPr>
        <p:spPr>
          <a:xfrm>
            <a:off x="2952750" y="2274341"/>
            <a:ext cx="6191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讲</a:t>
            </a:r>
            <a:r>
              <a:rPr lang="zh-CN" altLang="zh-CN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好中国故事，必须</a:t>
            </a:r>
            <a:r>
              <a:rPr lang="zh-CN" altLang="zh-CN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积极主动、</a:t>
            </a:r>
            <a:r>
              <a:rPr lang="zh-CN" altLang="zh-CN" sz="36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久久</a:t>
            </a:r>
            <a:r>
              <a:rPr lang="zh-CN" altLang="zh-CN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为功</a:t>
            </a:r>
            <a:r>
              <a:rPr lang="zh-CN" altLang="zh-CN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”</a:t>
            </a:r>
            <a:endParaRPr lang="en-US" altLang="zh-CN" sz="3600" dirty="0" smtClean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宋体" panose="02010600030101010101" pitchFamily="2" charset="-122"/>
            </a:endParaRPr>
          </a:p>
          <a:p>
            <a:endParaRPr lang="en-US" altLang="zh-CN" b="1" dirty="0" smtClean="0"/>
          </a:p>
          <a:p>
            <a:endParaRPr lang="en-US" altLang="zh-CN" b="1" dirty="0" smtClean="0"/>
          </a:p>
          <a:p>
            <a:pPr algn="r"/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—  2016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年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《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习近平总书记系列重要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讲话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读本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》</a:t>
            </a:r>
            <a:endParaRPr lang="en-US" altLang="zh-CN" sz="24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9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</p:spTree>
    <p:extLst>
      <p:ext uri="{BB962C8B-B14F-4D97-AF65-F5344CB8AC3E}">
        <p14:creationId xmlns:p14="http://schemas.microsoft.com/office/powerpoint/2010/main" xmlns="" val="11487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1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89042" y="1383234"/>
            <a:ext cx="45398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“优良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的作风不是挂在嘴上、写在纸上，而应该内化于心、见之于行，体现在解决问题的实践里、彰显于久久为功的行动中</a:t>
            </a:r>
            <a:r>
              <a:rPr lang="zh-CN" altLang="en-US" sz="360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endParaRPr lang="en-US" altLang="zh-CN" sz="3600" dirty="0" smtClean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400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/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—《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定位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准  标杆高  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行之笃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》</a:t>
            </a:r>
          </a:p>
          <a:p>
            <a:pPr algn="ctr"/>
            <a:r>
              <a:rPr lang="en-US" altLang="zh-CN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</a:t>
            </a:r>
            <a:r>
              <a:rPr lang="en-US" altLang="zh-CN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        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人民日报</a:t>
            </a:r>
            <a:r>
              <a:rPr lang="zh-CN" altLang="en-US" sz="24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评论员</a:t>
            </a:r>
            <a:r>
              <a:rPr lang="zh-CN" altLang="en-US" sz="2400" dirty="0" smtClean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文章</a:t>
            </a:r>
            <a:endParaRPr lang="en-US" altLang="zh-CN" sz="2400" dirty="0" smtClean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40" y="1347798"/>
            <a:ext cx="3437055" cy="4896968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8" name="Picture 2" descr="C:\Users\PC\Desktop\聚焦两会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sp>
        <p:nvSpPr>
          <p:cNvPr id="9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10" name="椭圆 9"/>
          <p:cNvSpPr/>
          <p:nvPr/>
        </p:nvSpPr>
        <p:spPr>
          <a:xfrm>
            <a:off x="0" y="1345411"/>
            <a:ext cx="1468192" cy="28209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921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3186113" y="828675"/>
            <a:ext cx="5957887" cy="0"/>
          </a:xfrm>
          <a:prstGeom prst="line">
            <a:avLst/>
          </a:prstGeom>
          <a:ln w="28575">
            <a:solidFill>
              <a:srgbClr val="8E1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186112" y="183505"/>
            <a:ext cx="5957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defRPr sz="160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  <a:lvl2pPr marL="742950" indent="-28575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/>
              <a:t>守正</a:t>
            </a:r>
            <a:r>
              <a:rPr lang="zh-CN" altLang="en-US" sz="3200" dirty="0" smtClean="0"/>
              <a:t>笃实、久久</a:t>
            </a:r>
            <a:r>
              <a:rPr lang="zh-CN" altLang="en-US" sz="3200" dirty="0"/>
              <a:t>为功</a:t>
            </a:r>
          </a:p>
        </p:txBody>
      </p:sp>
      <p:pic>
        <p:nvPicPr>
          <p:cNvPr id="5" name="Picture 2" descr="C:\Users\PC\Desktop\聚焦两会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" y="150454"/>
            <a:ext cx="841375" cy="650875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946" y="1263414"/>
            <a:ext cx="3284114" cy="442260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TextBox 5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1076259" y="181118"/>
            <a:ext cx="2049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深入开展“两学一做” </a:t>
            </a:r>
            <a:endParaRPr lang="en-US" altLang="zh-CN" sz="1600" dirty="0">
              <a:solidFill>
                <a:srgbClr val="8E1F0C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 algn="ctr"/>
            <a:r>
              <a:rPr lang="zh-CN" altLang="en-US" sz="1600" dirty="0">
                <a:solidFill>
                  <a:srgbClr val="8E1F0C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微型党课大家讲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40976" y="5705260"/>
            <a:ext cx="363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党的好干部、人民的公仆</a:t>
            </a:r>
            <a:endParaRPr lang="en-US" altLang="zh-CN" sz="2400" dirty="0" smtClean="0">
              <a:solidFill>
                <a:srgbClr val="8E1F0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2400" dirty="0">
                <a:solidFill>
                  <a:srgbClr val="8E1F0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焦裕禄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513367" y="2075959"/>
            <a:ext cx="3992450" cy="4301544"/>
          </a:xfrm>
          <a:prstGeom prst="rect">
            <a:avLst/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25400" cap="flat" cmpd="sng" algn="ctr">
            <a:solidFill>
              <a:srgbClr val="8E1F0C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亲  民  爱  民</a:t>
            </a:r>
            <a:endParaRPr lang="en-US" altLang="zh-CN" sz="36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艰  苦  奋  斗</a:t>
            </a:r>
            <a:endParaRPr lang="en-US" altLang="zh-CN" sz="36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科  学  求  实</a:t>
            </a:r>
            <a:endParaRPr lang="en-US" altLang="zh-CN" sz="36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迎  难  而  上</a:t>
            </a:r>
            <a:endParaRPr lang="en-US" altLang="zh-CN" sz="36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无  私  奉  献</a:t>
            </a:r>
            <a:endParaRPr lang="zh-CN" altLang="en-US" sz="3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513367" y="1263414"/>
            <a:ext cx="3992450" cy="810158"/>
          </a:xfrm>
          <a:prstGeom prst="rect">
            <a:avLst/>
          </a:prstGeom>
          <a:solidFill>
            <a:srgbClr val="8E1F0C"/>
          </a:solidFill>
          <a:ln w="25400" cap="flat" cmpd="sng" algn="ctr">
            <a:solidFill>
              <a:srgbClr val="8E1F0C"/>
            </a:solidFill>
            <a:prstDash val="soli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4800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焦裕禄精神</a:t>
            </a:r>
            <a:endParaRPr lang="en-US" altLang="zh-CN" sz="4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2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3267</TotalTime>
  <Words>1393</Words>
  <Application>Microsoft Office PowerPoint</Application>
  <PresentationFormat>全屏显示(4:3)</PresentationFormat>
  <Paragraphs>136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zn</dc:creator>
  <cp:lastModifiedBy>房坤</cp:lastModifiedBy>
  <cp:revision>188</cp:revision>
  <dcterms:created xsi:type="dcterms:W3CDTF">2016-06-15T04:00:39Z</dcterms:created>
  <dcterms:modified xsi:type="dcterms:W3CDTF">2016-11-25T01:22:18Z</dcterms:modified>
</cp:coreProperties>
</file>